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77" r:id="rId14"/>
    <p:sldId id="267" r:id="rId15"/>
    <p:sldId id="270" r:id="rId16"/>
    <p:sldId id="276" r:id="rId17"/>
    <p:sldId id="275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D411-E7BA-4915-A289-AB06B2D00B7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F3B-B280-41A8-A7D6-FC7C80FA2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6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D411-E7BA-4915-A289-AB06B2D00B7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F3B-B280-41A8-A7D6-FC7C80FA2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4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D411-E7BA-4915-A289-AB06B2D00B7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F3B-B280-41A8-A7D6-FC7C80FA2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3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D411-E7BA-4915-A289-AB06B2D00B7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F3B-B280-41A8-A7D6-FC7C80FA2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3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D411-E7BA-4915-A289-AB06B2D00B7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F3B-B280-41A8-A7D6-FC7C80FA2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5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D411-E7BA-4915-A289-AB06B2D00B7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F3B-B280-41A8-A7D6-FC7C80FA2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01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D411-E7BA-4915-A289-AB06B2D00B7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F3B-B280-41A8-A7D6-FC7C80FA2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2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D411-E7BA-4915-A289-AB06B2D00B7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F3B-B280-41A8-A7D6-FC7C80FA2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36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D411-E7BA-4915-A289-AB06B2D00B7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F3B-B280-41A8-A7D6-FC7C80FA2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3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D411-E7BA-4915-A289-AB06B2D00B7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F3B-B280-41A8-A7D6-FC7C80FA2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7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D411-E7BA-4915-A289-AB06B2D00B7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FF3B-B280-41A8-A7D6-FC7C80FA2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3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D411-E7BA-4915-A289-AB06B2D00B7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FF3B-B280-41A8-A7D6-FC7C80FA2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2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70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444" y="5445224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Aharoni" panose="02010803020104030203" pitchFamily="2" charset="-79"/>
              </a:rPr>
              <a:t>КРАМАТОРСЬКА   ЗАГАЛЬНООСВІТНЯ </a:t>
            </a:r>
          </a:p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Aharoni" panose="02010803020104030203" pitchFamily="2" charset="-79"/>
              </a:rPr>
              <a:t>ШКОЛА   І-ІІІ  СТУПЕНІВ  № 33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572" y="1484784"/>
            <a:ext cx="863146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«НАЦІОНАЛЬНЕ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ВИХОВАННЯ –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МАЙБУТНЄ ДЕРЖАВИ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»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62" y="199665"/>
            <a:ext cx="1135686" cy="12851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49481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4838" y="6161342"/>
            <a:ext cx="551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Ми впевнені в наших майбутніх козаках!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9" y="1988839"/>
            <a:ext cx="3327797" cy="24958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4504" y="2412519"/>
            <a:ext cx="3389436" cy="25420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3933055"/>
            <a:ext cx="3276364" cy="21842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332655"/>
            <a:ext cx="3407871" cy="255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22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5877272"/>
            <a:ext cx="6526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Ведемо волонтерську діяльність та відзначаємо 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Дні пам’яті та примирення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73" y="1836225"/>
            <a:ext cx="3057979" cy="2230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9" y="1846979"/>
            <a:ext cx="3132572" cy="2349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88" y="260648"/>
            <a:ext cx="3549289" cy="19992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88769"/>
            <a:ext cx="2918003" cy="21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22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122" y="5841296"/>
            <a:ext cx="8751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Наші діти та батьки приймають активну участь у міських заходах, 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акціях, конкурсах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3" y="1684507"/>
            <a:ext cx="2550033" cy="34190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23542"/>
            <a:ext cx="3140968" cy="31409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09" y="260648"/>
            <a:ext cx="3851920" cy="21667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09" y="3673061"/>
            <a:ext cx="3917382" cy="21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02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5610" y="5589239"/>
            <a:ext cx="5524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Щорічно  проводимо традиційний </a:t>
            </a:r>
          </a:p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День вишиванки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07" y="116632"/>
            <a:ext cx="2484276" cy="33123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30870"/>
            <a:ext cx="3537315" cy="22208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3" y="2230870"/>
            <a:ext cx="3275856" cy="23388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92" y="3893320"/>
            <a:ext cx="3131840" cy="17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32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880" y="5871592"/>
            <a:ext cx="8088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Наші учні, які полюбляють активний відпочинок, відвідують 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славетні міста України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2" y="2388318"/>
            <a:ext cx="2947945" cy="2210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36" y="2230158"/>
            <a:ext cx="3478647" cy="23691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25" y="255486"/>
            <a:ext cx="3271246" cy="245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18" y="4077072"/>
            <a:ext cx="3262763" cy="17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02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6241098"/>
            <a:ext cx="912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Приймаємо участь у різноманітних конкурсах та тижнях рідної мови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6" y="3645024"/>
            <a:ext cx="3168351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31" y="260648"/>
            <a:ext cx="4181863" cy="2352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46763"/>
            <a:ext cx="3312368" cy="2295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58428"/>
            <a:ext cx="3121525" cy="23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02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316" y="6021288"/>
            <a:ext cx="8083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В кожному кабінеті в наявності куточок державних символів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77" y="332656"/>
            <a:ext cx="3264363" cy="2448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40084"/>
            <a:ext cx="3255509" cy="24416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6" y="1832840"/>
            <a:ext cx="3256101" cy="24420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60" y="3412261"/>
            <a:ext cx="3337480" cy="25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41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17287" y="5229200"/>
            <a:ext cx="1007859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Наш заклад започатковує шкільні традиції: </a:t>
            </a:r>
            <a:r>
              <a:rPr lang="uk-UA" sz="2400" dirty="0" err="1" smtClean="0">
                <a:solidFill>
                  <a:srgbClr val="002060"/>
                </a:solidFill>
              </a:rPr>
              <a:t>НУШенята</a:t>
            </a:r>
            <a:r>
              <a:rPr lang="uk-UA" sz="2400" dirty="0" smtClean="0">
                <a:solidFill>
                  <a:srgbClr val="002060"/>
                </a:solidFill>
              </a:rPr>
              <a:t> висаджують 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 кущ калини у шкільному подвір’ї, а випускники на Святі останнього 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дзвоника в національному вбранні  залишають на пам’ять 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свою класну гілочку на шкільному дереві, яке самі ж і створили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9" y="3288652"/>
            <a:ext cx="2910822" cy="1940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65" y="260647"/>
            <a:ext cx="1851670" cy="2468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0" y="1125789"/>
            <a:ext cx="3164107" cy="2373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5789"/>
            <a:ext cx="3150169" cy="23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29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908720"/>
            <a:ext cx="3981450" cy="4505325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8" y="6237312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2019 р.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4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256" y="181957"/>
            <a:ext cx="9028947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/>
              <a:t>     Краматорська загальноосвітня школа І-ІІІ ступенів №33</a:t>
            </a:r>
            <a:r>
              <a:rPr lang="uk-UA" dirty="0" smtClean="0"/>
              <a:t>, згідно: </a:t>
            </a:r>
            <a:r>
              <a:rPr lang="ru-RU" b="1" dirty="0" smtClean="0"/>
              <a:t>Указу </a:t>
            </a:r>
          </a:p>
          <a:p>
            <a:r>
              <a:rPr lang="ru-RU" b="1" dirty="0" smtClean="0"/>
              <a:t>Президента </a:t>
            </a:r>
            <a:r>
              <a:rPr lang="ru-RU" b="1" dirty="0" err="1" smtClean="0"/>
              <a:t>України</a:t>
            </a:r>
            <a:r>
              <a:rPr lang="ru-RU" dirty="0" smtClean="0"/>
              <a:t> «Про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/>
              <a:t>2021 </a:t>
            </a:r>
            <a:r>
              <a:rPr lang="ru-RU" dirty="0" smtClean="0"/>
              <a:t>року«; Листа </a:t>
            </a:r>
            <a:r>
              <a:rPr lang="ru-RU" dirty="0"/>
              <a:t>МОН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16.08.2019 </a:t>
            </a:r>
            <a:r>
              <a:rPr lang="ru-RU" dirty="0"/>
              <a:t>№1/9-523 "Про </a:t>
            </a:r>
            <a:r>
              <a:rPr lang="ru-RU" dirty="0" err="1" smtClean="0"/>
              <a:t>національно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патріотичне</a:t>
            </a:r>
            <a:r>
              <a:rPr lang="ru-RU" dirty="0" smtClean="0"/>
              <a:t> </a:t>
            </a:r>
            <a:r>
              <a:rPr lang="ru-RU" dirty="0" err="1"/>
              <a:t>виховання</a:t>
            </a:r>
            <a:r>
              <a:rPr lang="ru-RU" dirty="0"/>
              <a:t> у закладах </a:t>
            </a:r>
            <a:r>
              <a:rPr lang="ru-RU" dirty="0" err="1"/>
              <a:t>освіти</a:t>
            </a:r>
            <a:r>
              <a:rPr lang="ru-RU" dirty="0"/>
              <a:t> у </a:t>
            </a:r>
            <a:r>
              <a:rPr lang="ru-RU" dirty="0" smtClean="0"/>
              <a:t>2019-2020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»; </a:t>
            </a:r>
            <a:r>
              <a:rPr lang="ru-RU" dirty="0"/>
              <a:t>«Про </a:t>
            </a:r>
            <a:endParaRPr lang="ru-RU" dirty="0" smtClean="0"/>
          </a:p>
          <a:p>
            <a:r>
              <a:rPr lang="ru-RU" dirty="0" err="1" smtClean="0"/>
              <a:t>Стратегію</a:t>
            </a:r>
            <a:r>
              <a:rPr lang="ru-RU" dirty="0" smtClean="0"/>
              <a:t> </a:t>
            </a:r>
            <a:r>
              <a:rPr lang="ru-RU" dirty="0" err="1"/>
              <a:t>національно-патріотичного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молоді</a:t>
            </a:r>
            <a:r>
              <a:rPr lang="ru-RU" dirty="0"/>
              <a:t> на 2016 – 2020 роки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13.10.2015 №</a:t>
            </a:r>
            <a:r>
              <a:rPr lang="ru-RU" dirty="0" smtClean="0"/>
              <a:t>580; </a:t>
            </a:r>
            <a:r>
              <a:rPr lang="ru-RU" dirty="0"/>
              <a:t>«Про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/>
              <a:t>національно-патріотичного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/>
              <a:t>дітей</a:t>
            </a:r>
            <a:r>
              <a:rPr lang="ru-RU" dirty="0"/>
              <a:t> та </a:t>
            </a:r>
            <a:r>
              <a:rPr lang="ru-RU" dirty="0" err="1"/>
              <a:t>молоді</a:t>
            </a:r>
            <a:r>
              <a:rPr lang="ru-RU" dirty="0"/>
              <a:t>» 12.06.2015 № </a:t>
            </a:r>
            <a:r>
              <a:rPr lang="ru-RU" dirty="0" smtClean="0"/>
              <a:t>334; </a:t>
            </a:r>
            <a:r>
              <a:rPr lang="ru-RU" dirty="0" err="1" smtClean="0"/>
              <a:t>Розпорядження</a:t>
            </a:r>
            <a:r>
              <a:rPr lang="ru-RU" dirty="0" smtClean="0"/>
              <a:t> </a:t>
            </a:r>
            <a:r>
              <a:rPr lang="ru-RU" dirty="0"/>
              <a:t>«Про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плану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 smtClean="0"/>
              <a:t>національно-патріотичного</a:t>
            </a:r>
            <a:r>
              <a:rPr lang="ru-RU" dirty="0" smtClean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на 2016 </a:t>
            </a:r>
            <a:r>
              <a:rPr lang="ru-RU" dirty="0" err="1"/>
              <a:t>рік</a:t>
            </a:r>
            <a:r>
              <a:rPr lang="ru-RU" dirty="0"/>
              <a:t>» </a:t>
            </a:r>
            <a:endParaRPr lang="ru-RU" dirty="0" smtClean="0"/>
          </a:p>
          <a:p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25.12.2015 № </a:t>
            </a:r>
            <a:r>
              <a:rPr lang="ru-RU" dirty="0" smtClean="0"/>
              <a:t>1400-р.; </a:t>
            </a:r>
            <a:r>
              <a:rPr lang="ru-RU" dirty="0" err="1" smtClean="0"/>
              <a:t>Розпорядження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27.08.2010 року №1718-р «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військово-патріотичного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загальноосвітніх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 smtClean="0"/>
              <a:t>».; </a:t>
            </a:r>
          </a:p>
          <a:p>
            <a:r>
              <a:rPr lang="ru-RU" dirty="0" err="1" smtClean="0"/>
              <a:t>Концепції</a:t>
            </a:r>
            <a:r>
              <a:rPr lang="ru-RU" dirty="0" smtClean="0"/>
              <a:t> </a:t>
            </a:r>
            <a:r>
              <a:rPr lang="ru-RU" dirty="0" err="1" smtClean="0"/>
              <a:t>національно-патріотичного</a:t>
            </a:r>
            <a:r>
              <a:rPr lang="ru-RU" dirty="0" smtClean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та </a:t>
            </a:r>
            <a:r>
              <a:rPr lang="ru-RU" dirty="0" err="1" smtClean="0"/>
              <a:t>молоді</a:t>
            </a:r>
            <a:r>
              <a:rPr lang="ru-RU" dirty="0" smtClean="0"/>
              <a:t>; </a:t>
            </a:r>
            <a:r>
              <a:rPr lang="ru-RU" dirty="0" err="1" smtClean="0"/>
              <a:t>Концепції</a:t>
            </a:r>
            <a:endParaRPr lang="ru-RU" dirty="0" smtClean="0"/>
          </a:p>
          <a:p>
            <a:r>
              <a:rPr lang="ru-RU" dirty="0" err="1" smtClean="0"/>
              <a:t>громадянського</a:t>
            </a:r>
            <a:r>
              <a:rPr lang="ru-RU" dirty="0" smtClean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 smtClean="0"/>
              <a:t>державності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Рекомендацій</a:t>
            </a:r>
            <a:r>
              <a:rPr lang="ru-RU" dirty="0" smtClean="0"/>
              <a:t> </a:t>
            </a:r>
            <a:r>
              <a:rPr lang="ru-RU" dirty="0" err="1"/>
              <a:t>щодо</a:t>
            </a:r>
            <a:r>
              <a:rPr lang="ru-RU" dirty="0"/>
              <a:t> порядку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в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закладах </a:t>
            </a:r>
            <a:r>
              <a:rPr lang="ru-RU" dirty="0" err="1" smtClean="0"/>
              <a:t>України</a:t>
            </a:r>
            <a:r>
              <a:rPr lang="ru-RU" dirty="0"/>
              <a:t>;</a:t>
            </a:r>
            <a:r>
              <a:rPr lang="ru-RU" dirty="0" smtClean="0"/>
              <a:t> Листа </a:t>
            </a:r>
            <a:r>
              <a:rPr lang="ru-RU" dirty="0"/>
              <a:t>МОН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16.08.2019 </a:t>
            </a:r>
            <a:r>
              <a:rPr lang="ru-RU" dirty="0"/>
              <a:t>№</a:t>
            </a:r>
            <a:r>
              <a:rPr lang="ru-RU" dirty="0" smtClean="0"/>
              <a:t>1/9-523 </a:t>
            </a:r>
            <a:r>
              <a:rPr lang="ru-RU" dirty="0"/>
              <a:t>"Про </a:t>
            </a:r>
            <a:r>
              <a:rPr lang="ru-RU" dirty="0" err="1"/>
              <a:t>національно-патріотичне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smtClean="0"/>
              <a:t>закладах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smtClean="0"/>
              <a:t>у 2019/2020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»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нормативних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документів</a:t>
            </a:r>
            <a:r>
              <a:rPr lang="ru-RU" dirty="0" smtClean="0"/>
              <a:t> </a:t>
            </a:r>
            <a:r>
              <a:rPr lang="uk-UA" dirty="0" smtClean="0"/>
              <a:t>працює над вирішенням </a:t>
            </a:r>
            <a:r>
              <a:rPr lang="uk-UA" u="sng" dirty="0" smtClean="0"/>
              <a:t>виховної проблеми</a:t>
            </a:r>
            <a:r>
              <a:rPr lang="uk-UA" dirty="0" smtClean="0"/>
              <a:t>: </a:t>
            </a:r>
            <a:r>
              <a:rPr lang="uk-UA" sz="2400" b="1" i="1" dirty="0" smtClean="0"/>
              <a:t>«Створення цілісної </a:t>
            </a:r>
          </a:p>
          <a:p>
            <a:r>
              <a:rPr lang="uk-UA" sz="2400" b="1" i="1" dirty="0" smtClean="0"/>
              <a:t>моделі виховної системи </a:t>
            </a:r>
            <a:r>
              <a:rPr lang="uk-UA" sz="2400" b="1" i="1" dirty="0"/>
              <a:t>на основі національних </a:t>
            </a:r>
            <a:r>
              <a:rPr lang="uk-UA" sz="2400" b="1" i="1" dirty="0" smtClean="0"/>
              <a:t>та</a:t>
            </a:r>
          </a:p>
          <a:p>
            <a:r>
              <a:rPr lang="uk-UA" sz="2400" b="1" i="1" dirty="0" smtClean="0"/>
              <a:t> </a:t>
            </a:r>
            <a:r>
              <a:rPr lang="uk-UA" sz="2400" b="1" i="1" dirty="0"/>
              <a:t>загальнолюдських цінностей</a:t>
            </a:r>
            <a:r>
              <a:rPr lang="uk-UA" sz="2400" b="1" i="1" dirty="0" smtClean="0"/>
              <a:t>; </a:t>
            </a:r>
            <a:r>
              <a:rPr lang="uk-UA" sz="2400" b="1" i="1" dirty="0"/>
              <a:t>сформувати </a:t>
            </a:r>
            <a:r>
              <a:rPr lang="uk-UA" sz="2400" b="1" i="1" dirty="0" smtClean="0"/>
              <a:t>морально-духовну </a:t>
            </a:r>
          </a:p>
          <a:p>
            <a:r>
              <a:rPr lang="uk-UA" sz="2400" b="1" i="1" dirty="0" smtClean="0"/>
              <a:t>життєво-компетентну </a:t>
            </a:r>
            <a:r>
              <a:rPr lang="uk-UA" sz="2400" b="1" i="1" dirty="0"/>
              <a:t>особистість, яка успішно </a:t>
            </a:r>
            <a:endParaRPr lang="uk-UA" sz="2400" b="1" i="1" dirty="0" smtClean="0"/>
          </a:p>
          <a:p>
            <a:r>
              <a:rPr lang="uk-UA" sz="2400" b="1" i="1" dirty="0" err="1" smtClean="0"/>
              <a:t>самореалізується</a:t>
            </a:r>
            <a:r>
              <a:rPr lang="uk-UA" sz="2400" b="1" i="1" dirty="0" smtClean="0"/>
              <a:t> в </a:t>
            </a:r>
            <a:r>
              <a:rPr lang="uk-UA" sz="2400" b="1" i="1" dirty="0"/>
              <a:t>соціумі як громадянин, сім'янин, </a:t>
            </a:r>
            <a:endParaRPr lang="uk-UA" sz="2400" b="1" i="1" dirty="0" smtClean="0"/>
          </a:p>
          <a:p>
            <a:r>
              <a:rPr lang="uk-UA" sz="2400" b="1" i="1" dirty="0" smtClean="0"/>
              <a:t>професіонал»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6759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625" y="5720803"/>
            <a:ext cx="8360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Наша шкільна країна живе і працює під захистом </a:t>
            </a:r>
            <a:r>
              <a:rPr lang="uk-UA" sz="2400" dirty="0" err="1" smtClean="0">
                <a:solidFill>
                  <a:srgbClr val="002060"/>
                </a:solidFill>
              </a:rPr>
              <a:t>Конституціїї</a:t>
            </a:r>
            <a:r>
              <a:rPr lang="uk-UA" sz="2400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герба, прапора та </a:t>
            </a:r>
            <a:r>
              <a:rPr lang="uk-UA" sz="2400" dirty="0" err="1" smtClean="0">
                <a:solidFill>
                  <a:srgbClr val="002060"/>
                </a:solidFill>
              </a:rPr>
              <a:t>гімна</a:t>
            </a:r>
            <a:r>
              <a:rPr lang="uk-UA" sz="2400" dirty="0" smtClean="0">
                <a:solidFill>
                  <a:srgbClr val="002060"/>
                </a:solidFill>
              </a:rPr>
              <a:t> навчального закладу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15" y="3140968"/>
            <a:ext cx="1770790" cy="2003788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770"/>
            <a:ext cx="3136028" cy="21900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4088" y="249770"/>
            <a:ext cx="2831929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/>
              <a:t>Гімн</a:t>
            </a:r>
            <a:r>
              <a:rPr lang="ru-RU" sz="1400" b="1" dirty="0"/>
              <a:t> </a:t>
            </a:r>
            <a:r>
              <a:rPr lang="ru-RU" sz="1400" b="1" dirty="0" err="1"/>
              <a:t>школи</a:t>
            </a:r>
            <a:r>
              <a:rPr lang="ru-RU" sz="1400" dirty="0"/>
              <a:t>: </a:t>
            </a:r>
          </a:p>
          <a:p>
            <a:r>
              <a:rPr lang="ru-RU" sz="1400" dirty="0"/>
              <a:t>А тридцать три... </a:t>
            </a:r>
            <a:r>
              <a:rPr lang="uk-UA" sz="1400" dirty="0"/>
              <a:t>Це рідна школа.</a:t>
            </a:r>
            <a:endParaRPr lang="ru-RU" sz="1400" dirty="0"/>
          </a:p>
          <a:p>
            <a:r>
              <a:rPr lang="uk-UA" sz="1400" dirty="0"/>
              <a:t>Вона нас кличе всіх</a:t>
            </a:r>
            <a:r>
              <a:rPr lang="ru-RU" sz="1400" dirty="0"/>
              <a:t> вперед!</a:t>
            </a:r>
          </a:p>
          <a:p>
            <a:r>
              <a:rPr lang="uk-UA" sz="1400" dirty="0"/>
              <a:t>І за собою веде знову.</a:t>
            </a:r>
            <a:endParaRPr lang="ru-RU" sz="1400" dirty="0"/>
          </a:p>
          <a:p>
            <a:r>
              <a:rPr lang="uk-UA" sz="1400" dirty="0" smtClean="0"/>
              <a:t>Ніколи ми </a:t>
            </a:r>
            <a:r>
              <a:rPr lang="uk-UA" sz="1400" dirty="0"/>
              <a:t>не </a:t>
            </a:r>
            <a:r>
              <a:rPr lang="uk-UA" sz="1400" dirty="0" err="1" smtClean="0"/>
              <a:t>підведем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uk-UA" sz="1400" dirty="0"/>
              <a:t>Вже півстоліття</a:t>
            </a:r>
            <a:r>
              <a:rPr lang="ru-RU" sz="1400" dirty="0"/>
              <a:t> за плеч</a:t>
            </a:r>
            <a:r>
              <a:rPr lang="uk-UA" sz="1400" dirty="0"/>
              <a:t>и</a:t>
            </a:r>
            <a:r>
              <a:rPr lang="ru-RU" sz="1400" dirty="0"/>
              <a:t>ми,</a:t>
            </a:r>
          </a:p>
          <a:p>
            <a:r>
              <a:rPr lang="uk-UA" sz="1400" dirty="0"/>
              <a:t>Але душею </a:t>
            </a:r>
            <a:r>
              <a:rPr lang="ru-RU" sz="1400" dirty="0"/>
              <a:t> молода.</a:t>
            </a:r>
          </a:p>
          <a:p>
            <a:r>
              <a:rPr lang="uk-UA" sz="1400" dirty="0"/>
              <a:t>І учням радість залишає.</a:t>
            </a:r>
            <a:endParaRPr lang="ru-RU" sz="1400" dirty="0"/>
          </a:p>
          <a:p>
            <a:r>
              <a:rPr lang="uk-UA" sz="1400" dirty="0"/>
              <a:t>Біда обходить мов вода</a:t>
            </a:r>
            <a:r>
              <a:rPr lang="ru-RU" sz="1400" dirty="0"/>
              <a:t>.</a:t>
            </a:r>
          </a:p>
          <a:p>
            <a:r>
              <a:rPr lang="ru-RU" sz="1400" dirty="0"/>
              <a:t> </a:t>
            </a:r>
          </a:p>
          <a:p>
            <a:r>
              <a:rPr lang="uk-UA" sz="1400" dirty="0"/>
              <a:t>Любов, повагу шле </a:t>
            </a:r>
            <a:r>
              <a:rPr lang="uk-UA" sz="1400" dirty="0" err="1"/>
              <a:t>ій</a:t>
            </a:r>
            <a:r>
              <a:rPr lang="uk-UA" sz="1400" dirty="0"/>
              <a:t> кожний.</a:t>
            </a:r>
            <a:endParaRPr lang="ru-RU" sz="1400" dirty="0"/>
          </a:p>
          <a:p>
            <a:r>
              <a:rPr lang="uk-UA" sz="1400" dirty="0" err="1"/>
              <a:t>Ії</a:t>
            </a:r>
            <a:r>
              <a:rPr lang="uk-UA" sz="1400" dirty="0"/>
              <a:t> історія – моя.</a:t>
            </a:r>
            <a:endParaRPr lang="ru-RU" sz="1400" dirty="0"/>
          </a:p>
          <a:p>
            <a:r>
              <a:rPr lang="ru-RU" sz="1400" dirty="0" smtClean="0"/>
              <a:t>Ми </a:t>
            </a:r>
            <a:r>
              <a:rPr lang="ru-RU" sz="1400" dirty="0"/>
              <a:t>на</a:t>
            </a:r>
            <a:r>
              <a:rPr lang="uk-UA" sz="1400" dirty="0"/>
              <a:t>завжди</a:t>
            </a:r>
            <a:r>
              <a:rPr lang="ru-RU" sz="1400" dirty="0"/>
              <a:t> одна с</a:t>
            </a:r>
            <a:r>
              <a:rPr lang="uk-UA" sz="1400" dirty="0"/>
              <a:t>і</a:t>
            </a:r>
            <a:r>
              <a:rPr lang="ru-RU" sz="1400" dirty="0"/>
              <a:t>м</a:t>
            </a:r>
            <a:r>
              <a:rPr lang="uk-UA" sz="1400" dirty="0"/>
              <a:t>’</a:t>
            </a:r>
            <a:r>
              <a:rPr lang="ru-RU" sz="1400" dirty="0"/>
              <a:t>я -  (2 раза)</a:t>
            </a:r>
          </a:p>
          <a:p>
            <a:r>
              <a:rPr lang="uk-UA" sz="1400" dirty="0"/>
              <a:t>І разом ми непереможні</a:t>
            </a:r>
            <a:r>
              <a:rPr lang="ru-RU" sz="1400" dirty="0"/>
              <a:t>.</a:t>
            </a:r>
          </a:p>
          <a:p>
            <a:r>
              <a:rPr lang="ru-RU" sz="1400" dirty="0"/>
              <a:t> </a:t>
            </a:r>
          </a:p>
          <a:p>
            <a:r>
              <a:rPr lang="uk-UA" sz="1400" dirty="0"/>
              <a:t>Знов</a:t>
            </a:r>
            <a:r>
              <a:rPr lang="ru-RU" sz="1400" dirty="0"/>
              <a:t> </a:t>
            </a:r>
            <a:r>
              <a:rPr lang="ru-RU" sz="1400" dirty="0" err="1"/>
              <a:t>тридц</a:t>
            </a:r>
            <a:r>
              <a:rPr lang="uk-UA" sz="1400" dirty="0"/>
              <a:t>я</a:t>
            </a:r>
            <a:r>
              <a:rPr lang="ru-RU" sz="1400" dirty="0" err="1"/>
              <a:t>ть</a:t>
            </a:r>
            <a:r>
              <a:rPr lang="ru-RU" sz="1400" dirty="0"/>
              <a:t> три!</a:t>
            </a:r>
          </a:p>
          <a:p>
            <a:r>
              <a:rPr lang="uk-UA" sz="1400" dirty="0"/>
              <a:t>І знов</a:t>
            </a:r>
            <a:r>
              <a:rPr lang="ru-RU" sz="1400" dirty="0"/>
              <a:t> уроки</a:t>
            </a:r>
            <a:r>
              <a:rPr lang="uk-UA" sz="1400" dirty="0"/>
              <a:t>.</a:t>
            </a:r>
            <a:endParaRPr lang="ru-RU" sz="1400" dirty="0"/>
          </a:p>
          <a:p>
            <a:r>
              <a:rPr lang="uk-UA" sz="1400" dirty="0" err="1"/>
              <a:t>Летим</a:t>
            </a:r>
            <a:r>
              <a:rPr lang="uk-UA" sz="1400" dirty="0"/>
              <a:t> у космос, у мандри </a:t>
            </a:r>
            <a:r>
              <a:rPr lang="uk-UA" sz="1400" dirty="0" err="1"/>
              <a:t>йдем</a:t>
            </a:r>
            <a:r>
              <a:rPr lang="ru-RU" sz="1400" dirty="0"/>
              <a:t>...</a:t>
            </a:r>
          </a:p>
          <a:p>
            <a:r>
              <a:rPr lang="uk-UA" sz="1400" dirty="0" err="1"/>
              <a:t>Крокуєм</a:t>
            </a:r>
            <a:r>
              <a:rPr lang="uk-UA" sz="1400" dirty="0"/>
              <a:t> впевнено життям ми</a:t>
            </a:r>
            <a:endParaRPr lang="ru-RU" sz="1400" dirty="0"/>
          </a:p>
          <a:p>
            <a:r>
              <a:rPr lang="uk-UA" sz="1400" dirty="0"/>
              <a:t>І вчителів не </a:t>
            </a:r>
            <a:r>
              <a:rPr lang="uk-UA" sz="1400" dirty="0" err="1"/>
              <a:t>підведем</a:t>
            </a:r>
            <a:r>
              <a:rPr lang="uk-UA" sz="1400" dirty="0"/>
              <a:t>.</a:t>
            </a:r>
            <a:r>
              <a:rPr lang="ru-RU" sz="1400" dirty="0"/>
              <a:t>.</a:t>
            </a:r>
          </a:p>
          <a:p>
            <a:r>
              <a:rPr lang="uk-UA" sz="1400" dirty="0"/>
              <a:t>В</a:t>
            </a:r>
            <a:r>
              <a:rPr lang="ru-RU" sz="1400" dirty="0"/>
              <a:t>же </a:t>
            </a:r>
            <a:r>
              <a:rPr lang="uk-UA" sz="1400" dirty="0"/>
              <a:t>півстоліття</a:t>
            </a:r>
            <a:r>
              <a:rPr lang="ru-RU" sz="1400" dirty="0"/>
              <a:t> за плеч</a:t>
            </a:r>
            <a:r>
              <a:rPr lang="uk-UA" sz="1400" dirty="0"/>
              <a:t>и</a:t>
            </a:r>
            <a:r>
              <a:rPr lang="ru-RU" sz="1400" dirty="0"/>
              <a:t>ми,</a:t>
            </a:r>
          </a:p>
          <a:p>
            <a:r>
              <a:rPr lang="uk-UA" sz="1400" dirty="0"/>
              <a:t>А ще попереду - віки</a:t>
            </a:r>
            <a:r>
              <a:rPr lang="ru-RU" sz="1400" dirty="0"/>
              <a:t>...</a:t>
            </a:r>
          </a:p>
          <a:p>
            <a:r>
              <a:rPr lang="uk-UA" sz="1400" dirty="0"/>
              <a:t>Прославимо ми рідну школу</a:t>
            </a:r>
            <a:r>
              <a:rPr lang="ru-RU" sz="1400" dirty="0"/>
              <a:t>,</a:t>
            </a:r>
          </a:p>
          <a:p>
            <a:r>
              <a:rPr lang="uk-UA" sz="1400" dirty="0"/>
              <a:t>Адже у ній ми всі зірки</a:t>
            </a:r>
            <a:r>
              <a:rPr lang="ru-RU" sz="1400" dirty="0"/>
              <a:t>!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31164" y="2668824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/>
              <a:t>Прапор ЗОШ № 33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5260558"/>
            <a:ext cx="1563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Герб ЗОШ № 33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81635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5004">
            <a:off x="471127" y="3199102"/>
            <a:ext cx="3106256" cy="2329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476672"/>
            <a:ext cx="87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ДЖУРА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188640"/>
            <a:ext cx="257175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604">
            <a:off x="5123940" y="3400058"/>
            <a:ext cx="3677128" cy="2071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1579" y="5661248"/>
            <a:ext cx="6873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Наш </a:t>
            </a:r>
            <a:r>
              <a:rPr lang="ru-RU" sz="2400" dirty="0" err="1" smtClean="0">
                <a:solidFill>
                  <a:srgbClr val="002060"/>
                </a:solidFill>
              </a:rPr>
              <a:t>шкільний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рій</a:t>
            </a:r>
            <a:r>
              <a:rPr lang="ru-RU" sz="2400" dirty="0" smtClean="0">
                <a:solidFill>
                  <a:srgbClr val="002060"/>
                </a:solidFill>
              </a:rPr>
              <a:t> «КОЗАРЛЮГИ» </a:t>
            </a:r>
            <a:r>
              <a:rPr lang="ru-RU" sz="2400" dirty="0" err="1" smtClean="0">
                <a:solidFill>
                  <a:srgbClr val="002060"/>
                </a:solidFill>
              </a:rPr>
              <a:t>дитячо-юнацької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dirty="0" err="1" smtClean="0">
                <a:solidFill>
                  <a:srgbClr val="002060"/>
                </a:solidFill>
              </a:rPr>
              <a:t>військово-патріотичної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uk-UA" sz="2400" dirty="0" smtClean="0">
                <a:solidFill>
                  <a:srgbClr val="002060"/>
                </a:solidFill>
              </a:rPr>
              <a:t>Гри «Сокіл»(Джура).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37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9534" y="5661248"/>
            <a:ext cx="617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Та наші досягнення в міському етапі «Джури»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738">
            <a:off x="5729952" y="404666"/>
            <a:ext cx="2835948" cy="346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1616">
            <a:off x="539552" y="404664"/>
            <a:ext cx="2598206" cy="34642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8" y="3140968"/>
            <a:ext cx="3088922" cy="22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69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479" y="5694473"/>
            <a:ext cx="81758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Наявність у закладі гуртка «Юний воїн» формує в наших 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вихованцях свідомого громадянина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204">
            <a:off x="693772" y="694940"/>
            <a:ext cx="3254599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808">
            <a:off x="5352764" y="842474"/>
            <a:ext cx="3019576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62" y="3068960"/>
            <a:ext cx="3204166" cy="239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37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5749805"/>
            <a:ext cx="8789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Через понеділок починаємо наш день та тиждень гімном України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 та 10-тьма хвилинами національно-патріотичної бесіди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5" y="2351668"/>
            <a:ext cx="3074371" cy="23057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91255"/>
            <a:ext cx="2962901" cy="2222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46" y="3831311"/>
            <a:ext cx="3436109" cy="1918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29" y="359278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37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6085506"/>
            <a:ext cx="587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Проводимо виховні години різної тематики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00" y="234913"/>
            <a:ext cx="3758164" cy="2113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7" y="2060848"/>
            <a:ext cx="3086957" cy="2315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31" y="2078618"/>
            <a:ext cx="2964155" cy="22231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22" y="4188304"/>
            <a:ext cx="3372804" cy="18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37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026" y="5805264"/>
            <a:ext cx="83759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Залучаємо військовослужбовців до проведення наших заходів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47" y="3212976"/>
            <a:ext cx="3978306" cy="2240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554">
            <a:off x="5076542" y="906066"/>
            <a:ext cx="3491879" cy="24482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1135">
            <a:off x="552648" y="839856"/>
            <a:ext cx="3385417" cy="25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22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465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Aharoni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 Windows</cp:lastModifiedBy>
  <cp:revision>36</cp:revision>
  <dcterms:created xsi:type="dcterms:W3CDTF">2019-10-24T17:53:13Z</dcterms:created>
  <dcterms:modified xsi:type="dcterms:W3CDTF">2019-10-31T10:45:07Z</dcterms:modified>
</cp:coreProperties>
</file>